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embeddedFontLst>
    <p:embeddedFont>
      <p:font typeface="Amatic SC" panose="020B0604020202020204" charset="-79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Light" panose="020B0306030504020204" pitchFamily="34" charset="0"/>
      <p:regular r:id="rId54"/>
      <p:bold r:id="rId55"/>
      <p:italic r:id="rId56"/>
      <p:boldItalic r:id="rId57"/>
    </p:embeddedFont>
    <p:embeddedFont>
      <p:font typeface="Roboto Mono Regular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Kučera" userId="59f8106d960367f6" providerId="LiveId" clId="{4DF6C1DF-6196-42E4-9C0B-79C36884450E}"/>
    <pc:docChg chg="modSld">
      <pc:chgData name="Michal Kučera" userId="59f8106d960367f6" providerId="LiveId" clId="{4DF6C1DF-6196-42E4-9C0B-79C36884450E}" dt="2020-12-07T18:10:21.200" v="68" actId="20577"/>
      <pc:docMkLst>
        <pc:docMk/>
      </pc:docMkLst>
      <pc:sldChg chg="modSp mod">
        <pc:chgData name="Michal Kučera" userId="59f8106d960367f6" providerId="LiveId" clId="{4DF6C1DF-6196-42E4-9C0B-79C36884450E}" dt="2020-11-30T13:25:42.015" v="19" actId="20577"/>
        <pc:sldMkLst>
          <pc:docMk/>
          <pc:sldMk cId="0" sldId="256"/>
        </pc:sldMkLst>
        <pc:spChg chg="mod">
          <ac:chgData name="Michal Kučera" userId="59f8106d960367f6" providerId="LiveId" clId="{4DF6C1DF-6196-42E4-9C0B-79C36884450E}" dt="2020-11-30T13:25:42.015" v="19" actId="20577"/>
          <ac:spMkLst>
            <pc:docMk/>
            <pc:sldMk cId="0" sldId="256"/>
            <ac:spMk id="51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1-30T17:54:42.252" v="25" actId="20577"/>
        <pc:sldMkLst>
          <pc:docMk/>
          <pc:sldMk cId="0" sldId="263"/>
        </pc:sldMkLst>
        <pc:spChg chg="mod">
          <ac:chgData name="Michal Kučera" userId="59f8106d960367f6" providerId="LiveId" clId="{4DF6C1DF-6196-42E4-9C0B-79C36884450E}" dt="2020-11-30T17:54:42.252" v="25" actId="20577"/>
          <ac:spMkLst>
            <pc:docMk/>
            <pc:sldMk cId="0" sldId="263"/>
            <ac:spMk id="96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2-07T17:21:48.254" v="37" actId="20577"/>
        <pc:sldMkLst>
          <pc:docMk/>
          <pc:sldMk cId="0" sldId="269"/>
        </pc:sldMkLst>
        <pc:spChg chg="mod">
          <ac:chgData name="Michal Kučera" userId="59f8106d960367f6" providerId="LiveId" clId="{4DF6C1DF-6196-42E4-9C0B-79C36884450E}" dt="2020-12-07T17:21:48.254" v="37" actId="20577"/>
          <ac:spMkLst>
            <pc:docMk/>
            <pc:sldMk cId="0" sldId="269"/>
            <ac:spMk id="156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2-07T17:21:52.054" v="40" actId="20577"/>
        <pc:sldMkLst>
          <pc:docMk/>
          <pc:sldMk cId="0" sldId="271"/>
        </pc:sldMkLst>
        <pc:spChg chg="mod">
          <ac:chgData name="Michal Kučera" userId="59f8106d960367f6" providerId="LiveId" clId="{4DF6C1DF-6196-42E4-9C0B-79C36884450E}" dt="2020-12-07T17:21:52.054" v="40" actId="20577"/>
          <ac:spMkLst>
            <pc:docMk/>
            <pc:sldMk cId="0" sldId="271"/>
            <ac:spMk id="180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2-07T17:29:23.043" v="46" actId="20577"/>
        <pc:sldMkLst>
          <pc:docMk/>
          <pc:sldMk cId="0" sldId="273"/>
        </pc:sldMkLst>
        <pc:spChg chg="mod">
          <ac:chgData name="Michal Kučera" userId="59f8106d960367f6" providerId="LiveId" clId="{4DF6C1DF-6196-42E4-9C0B-79C36884450E}" dt="2020-12-07T17:29:23.043" v="46" actId="20577"/>
          <ac:spMkLst>
            <pc:docMk/>
            <pc:sldMk cId="0" sldId="273"/>
            <ac:spMk id="200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2-07T18:01:58.832" v="58" actId="20577"/>
        <pc:sldMkLst>
          <pc:docMk/>
          <pc:sldMk cId="0" sldId="284"/>
        </pc:sldMkLst>
        <pc:spChg chg="mod">
          <ac:chgData name="Michal Kučera" userId="59f8106d960367f6" providerId="LiveId" clId="{4DF6C1DF-6196-42E4-9C0B-79C36884450E}" dt="2020-12-07T18:01:58.832" v="58" actId="20577"/>
          <ac:spMkLst>
            <pc:docMk/>
            <pc:sldMk cId="0" sldId="284"/>
            <ac:spMk id="311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2-07T18:10:12.680" v="63" actId="20577"/>
        <pc:sldMkLst>
          <pc:docMk/>
          <pc:sldMk cId="0" sldId="286"/>
        </pc:sldMkLst>
        <pc:spChg chg="mod">
          <ac:chgData name="Michal Kučera" userId="59f8106d960367f6" providerId="LiveId" clId="{4DF6C1DF-6196-42E4-9C0B-79C36884450E}" dt="2020-12-07T18:10:12.680" v="63" actId="20577"/>
          <ac:spMkLst>
            <pc:docMk/>
            <pc:sldMk cId="0" sldId="286"/>
            <ac:spMk id="335" creationId="{00000000-0000-0000-0000-000000000000}"/>
          </ac:spMkLst>
        </pc:spChg>
      </pc:sldChg>
      <pc:sldChg chg="modSp mod">
        <pc:chgData name="Michal Kučera" userId="59f8106d960367f6" providerId="LiveId" clId="{4DF6C1DF-6196-42E4-9C0B-79C36884450E}" dt="2020-12-07T18:10:21.200" v="68" actId="20577"/>
        <pc:sldMkLst>
          <pc:docMk/>
          <pc:sldMk cId="0" sldId="288"/>
        </pc:sldMkLst>
        <pc:spChg chg="mod">
          <ac:chgData name="Michal Kučera" userId="59f8106d960367f6" providerId="LiveId" clId="{4DF6C1DF-6196-42E4-9C0B-79C36884450E}" dt="2020-12-07T18:10:21.200" v="68" actId="20577"/>
          <ac:spMkLst>
            <pc:docMk/>
            <pc:sldMk cId="0" sldId="288"/>
            <ac:spMk id="36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620c52f79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620c52f79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Version: 2019/05/13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3ec82c6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73ec82c6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3ec82c6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3ec82c6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3ec82c6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73ec82c6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812ed3a2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812ed3a2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812ed3a2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812ed3a2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812ed3a2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0812ed3a2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812ed3a2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812ed3a2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73ec82c6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73ec82c6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0812ed3a2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0812ed3a2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812ed3a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0812ed3a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0812ed3a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70812ed3a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812ed3a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0812ed3a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812ed3a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812ed3a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812ed3a2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812ed3a2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812ed3a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812ed3a2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812ed3a2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0812ed3a2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812ed3a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0812ed3a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812ed3a2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0812ed3a2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73ec82c6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73ec82c6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812ed3a2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812ed3a2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73ec82c6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73ec82c6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0812ed3a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0812ed3a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0812ed3a2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0812ed3a2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812ed3a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812ed3a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0812ed3a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0812ed3a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0812ed3a2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0812ed3a2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0812ed3a2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0812ed3a2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0812ed3a2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0812ed3a2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0812ed3a2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0812ed3a2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812ed3a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812ed3a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0812ed3a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0812ed3a2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812ed3a2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812ed3a2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0812ed3a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0812ed3a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0812ed3a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0812ed3a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812ed3a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812ed3a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812ed3a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812ed3a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 1">
  <p:cSld name="BLANK_1_1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Regular"/>
              <a:buChar char="•"/>
              <a:defRPr sz="28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Regular"/>
              <a:buChar char="•"/>
              <a:defRPr sz="24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Regular"/>
              <a:buChar char="•"/>
              <a:defRPr sz="20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Regular"/>
              <a:buChar char="•"/>
              <a:defRPr sz="19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sz="16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sz="16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sz="16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sz="16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sz="1600" i="0" u="none" strike="noStrike" cap="non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butt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numb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ema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developer.mozilla.org/en-US/docs/Web/HTML/Element/input/ur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te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d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datetime-loc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passwor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hidde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HTML/Element/textare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checkbo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radi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elec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field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developer.mozilla.org/en-US/docs/Web/HTML/Element/input/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Formuláře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GB"/>
              <a:t>Michal Kučera</a:t>
            </a: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Popisek formulářového prvku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1014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for=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Popis &lt;/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Popisek pole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4688275" y="2618175"/>
            <a:ext cx="3168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formulářového prvku, pro který je tento popisek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 rot="10800000">
            <a:off x="4978550" y="2334075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604275" y="3828650"/>
            <a:ext cx="10984500" cy="2167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pomáhá v orientaci ve formuláři, zejména při použití asistivních technologií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usnadňuje práci s formulářem - kliknutí na popisek aktivuje příslušné pole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1058175" y="3557275"/>
            <a:ext cx="7319400" cy="3047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 b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Popisek</a:t>
            </a:r>
            <a:b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36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Popisek pole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604275" y="1499900"/>
            <a:ext cx="10984500" cy="2167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alternativně lze použít i zápis, kdy je formulářový prvek přímo vnořený dovnitř značky label. Pak není třeba uvádět atribut for=”id”.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Tlačítko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4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US" sz="1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	type=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odeslat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odeslat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value=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Odeslat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formulář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disabled&gt;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Tlačítko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8019300" y="27028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typ = textové pole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9" name="Google Shape;159;p28"/>
          <p:cNvCxnSpPr/>
          <p:nvPr/>
        </p:nvCxnSpPr>
        <p:spPr>
          <a:xfrm rot="10800000">
            <a:off x="4937300" y="29084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8"/>
          <p:cNvSpPr txBox="1"/>
          <p:nvPr/>
        </p:nvSpPr>
        <p:spPr>
          <a:xfrm>
            <a:off x="8019300" y="314715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1" name="Google Shape;161;p28"/>
          <p:cNvCxnSpPr/>
          <p:nvPr/>
        </p:nvCxnSpPr>
        <p:spPr>
          <a:xfrm rot="10800000">
            <a:off x="4937300" y="335280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8"/>
          <p:cNvSpPr txBox="1"/>
          <p:nvPr/>
        </p:nvSpPr>
        <p:spPr>
          <a:xfrm>
            <a:off x="8019300" y="35915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3" name="Google Shape;163;p28"/>
          <p:cNvCxnSpPr/>
          <p:nvPr/>
        </p:nvCxnSpPr>
        <p:spPr>
          <a:xfrm rot="10800000">
            <a:off x="4937300" y="37971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8"/>
          <p:cNvSpPr txBox="1"/>
          <p:nvPr/>
        </p:nvSpPr>
        <p:spPr>
          <a:xfrm>
            <a:off x="8019300" y="40028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text na tlačítku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 rot="10800000">
            <a:off x="7148300" y="4208450"/>
            <a:ext cx="665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8"/>
          <p:cNvSpPr txBox="1"/>
          <p:nvPr/>
        </p:nvSpPr>
        <p:spPr>
          <a:xfrm>
            <a:off x="8019300" y="4414100"/>
            <a:ext cx="417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může být neaktivní</a:t>
            </a:r>
            <a:b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(nejde stisknout)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7" name="Google Shape;167;p28"/>
          <p:cNvCxnSpPr/>
          <p:nvPr/>
        </p:nvCxnSpPr>
        <p:spPr>
          <a:xfrm rot="10800000">
            <a:off x="4937300" y="46197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8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https://developer.mozilla.org/en-US/docs/Web/HTML/Element/input/button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Tlačítko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964650" y="2803431"/>
            <a:ext cx="10134600" cy="3374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type="submit" je výchozí tlačítko pro odeslání formuláře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každé “submit” tlačítko způsobí odeslání formuláře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když se v textovém poli stiskne Enter, je to jako bychom stiskli výchozí odesílací tlačítko formuláře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… 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/button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4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US" sz="1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	type=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odeslat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odeslat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disabled&gt;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Tlačítko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8019300" y="27028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jde-li o výchozí odesílací tlačítko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" name="Google Shape;183;p30"/>
          <p:cNvCxnSpPr/>
          <p:nvPr/>
        </p:nvCxnSpPr>
        <p:spPr>
          <a:xfrm rot="10800000">
            <a:off x="4937300" y="29084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30"/>
          <p:cNvSpPr txBox="1"/>
          <p:nvPr/>
        </p:nvSpPr>
        <p:spPr>
          <a:xfrm>
            <a:off x="8019300" y="314715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5" name="Google Shape;185;p30"/>
          <p:cNvCxnSpPr/>
          <p:nvPr/>
        </p:nvCxnSpPr>
        <p:spPr>
          <a:xfrm rot="10800000">
            <a:off x="4937300" y="335280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30"/>
          <p:cNvSpPr txBox="1"/>
          <p:nvPr/>
        </p:nvSpPr>
        <p:spPr>
          <a:xfrm>
            <a:off x="8019300" y="35915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7" name="Google Shape;187;p30"/>
          <p:cNvCxnSpPr/>
          <p:nvPr/>
        </p:nvCxnSpPr>
        <p:spPr>
          <a:xfrm rot="10800000">
            <a:off x="4937300" y="37971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0"/>
          <p:cNvSpPr txBox="1"/>
          <p:nvPr/>
        </p:nvSpPr>
        <p:spPr>
          <a:xfrm>
            <a:off x="8019300" y="40028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může být neaktivní</a:t>
            </a:r>
            <a:b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(nejde stisknout)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" name="Google Shape;189;p30"/>
          <p:cNvCxnSpPr/>
          <p:nvPr/>
        </p:nvCxnSpPr>
        <p:spPr>
          <a:xfrm rot="10800000">
            <a:off x="7148300" y="4208450"/>
            <a:ext cx="665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604275" y="5216504"/>
            <a:ext cx="10134600" cy="1267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Text na tlačítku je v tomto případě uveden mezi značkami &lt;button&gt; a </a:t>
            </a:r>
            <a:r>
              <a:rPr lang="en-US"/>
              <a:t>&lt;/button&gt;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Další typy textových polí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4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	type=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pocet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pocet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min=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"0" 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max=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"100" 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step=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"10"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value=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"30"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placeholder=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počet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autofocus disabled </a:t>
            </a:r>
            <a:r>
              <a:rPr lang="en-US" sz="24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required&gt;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Číslo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8019300" y="23980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typ = textové pole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3" name="Google Shape;203;p32"/>
          <p:cNvCxnSpPr/>
          <p:nvPr/>
        </p:nvCxnSpPr>
        <p:spPr>
          <a:xfrm rot="10800000">
            <a:off x="4937300" y="26036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32"/>
          <p:cNvSpPr txBox="1"/>
          <p:nvPr/>
        </p:nvSpPr>
        <p:spPr>
          <a:xfrm>
            <a:off x="8019300" y="284235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5" name="Google Shape;205;p32"/>
          <p:cNvCxnSpPr/>
          <p:nvPr/>
        </p:nvCxnSpPr>
        <p:spPr>
          <a:xfrm rot="10800000">
            <a:off x="4937300" y="304800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32"/>
          <p:cNvSpPr txBox="1"/>
          <p:nvPr/>
        </p:nvSpPr>
        <p:spPr>
          <a:xfrm>
            <a:off x="8019300" y="32867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" name="Google Shape;207;p32"/>
          <p:cNvCxnSpPr/>
          <p:nvPr/>
        </p:nvCxnSpPr>
        <p:spPr>
          <a:xfrm rot="10800000">
            <a:off x="4937300" y="34923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32"/>
          <p:cNvSpPr txBox="1"/>
          <p:nvPr/>
        </p:nvSpPr>
        <p:spPr>
          <a:xfrm>
            <a:off x="8019300" y="36980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min a max hodnota, krok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32"/>
          <p:cNvCxnSpPr/>
          <p:nvPr/>
        </p:nvCxnSpPr>
        <p:spPr>
          <a:xfrm rot="10800000">
            <a:off x="7148300" y="3903650"/>
            <a:ext cx="665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32"/>
          <p:cNvSpPr txBox="1"/>
          <p:nvPr/>
        </p:nvSpPr>
        <p:spPr>
          <a:xfrm>
            <a:off x="8019300" y="41093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předvyplněná hodnota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 rot="10800000">
            <a:off x="4937300" y="43149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32"/>
          <p:cNvSpPr txBox="1"/>
          <p:nvPr/>
        </p:nvSpPr>
        <p:spPr>
          <a:xfrm>
            <a:off x="8019300" y="45206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nápověda, když je pole prázdné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 rot="10800000">
            <a:off x="7241900" y="4726250"/>
            <a:ext cx="5718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32"/>
          <p:cNvSpPr txBox="1"/>
          <p:nvPr/>
        </p:nvSpPr>
        <p:spPr>
          <a:xfrm>
            <a:off x="398425" y="58125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jedno pole na stránce může být automaticky zaostřené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p32"/>
          <p:cNvCxnSpPr/>
          <p:nvPr/>
        </p:nvCxnSpPr>
        <p:spPr>
          <a:xfrm rot="10800000">
            <a:off x="2551375" y="55284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32"/>
          <p:cNvSpPr txBox="1"/>
          <p:nvPr/>
        </p:nvSpPr>
        <p:spPr>
          <a:xfrm>
            <a:off x="2942000" y="58125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vypnuté pole</a:t>
            </a:r>
            <a:b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(neodesílá se)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Google Shape;217;p32"/>
          <p:cNvCxnSpPr/>
          <p:nvPr/>
        </p:nvCxnSpPr>
        <p:spPr>
          <a:xfrm rot="10800000">
            <a:off x="4232625" y="55284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32"/>
          <p:cNvSpPr txBox="1"/>
          <p:nvPr/>
        </p:nvSpPr>
        <p:spPr>
          <a:xfrm>
            <a:off x="7304850" y="5812550"/>
            <a:ext cx="3168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pole je povinné (není-li vypnutá validace formulářů)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" name="Google Shape;219;p32"/>
          <p:cNvCxnSpPr/>
          <p:nvPr/>
        </p:nvCxnSpPr>
        <p:spPr>
          <a:xfrm rot="10800000">
            <a:off x="7595125" y="55284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32"/>
          <p:cNvSpPr txBox="1"/>
          <p:nvPr/>
        </p:nvSpPr>
        <p:spPr>
          <a:xfrm>
            <a:off x="4535750" y="58125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nejde měnit</a:t>
            </a:r>
            <a:b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(ale odesílá se)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1" name="Google Shape;221;p32"/>
          <p:cNvCxnSpPr/>
          <p:nvPr/>
        </p:nvCxnSpPr>
        <p:spPr>
          <a:xfrm rot="10800000">
            <a:off x="5826375" y="55284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Číslo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https://developer.mozilla.org/en-US/docs/Web/HTML/Element/input/number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725" y="1587244"/>
            <a:ext cx="4804975" cy="398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975" y="2119419"/>
            <a:ext cx="5657850" cy="215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3"/>
          <p:cNvCxnSpPr/>
          <p:nvPr/>
        </p:nvCxnSpPr>
        <p:spPr>
          <a:xfrm rot="10800000">
            <a:off x="11188175" y="2564975"/>
            <a:ext cx="750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8" name="Google Shape;58;p16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stA="15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https://developer.mozilla.org/en-US/docs/Web/HTML/Element/input/email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725" y="1587250"/>
            <a:ext cx="4741048" cy="39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375" y="2233613"/>
            <a:ext cx="5467350" cy="269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4"/>
          <p:cNvCxnSpPr/>
          <p:nvPr/>
        </p:nvCxnSpPr>
        <p:spPr>
          <a:xfrm rot="10800000">
            <a:off x="9748700" y="4028450"/>
            <a:ext cx="1076700" cy="1137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E-mail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25" y="1587250"/>
            <a:ext cx="4741048" cy="39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"url"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https://developer.mozilla.org/en-US/docs/Web/HTML/Element/input/url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248" name="Google Shape;248;p35"/>
          <p:cNvCxnSpPr/>
          <p:nvPr/>
        </p:nvCxnSpPr>
        <p:spPr>
          <a:xfrm rot="10800000">
            <a:off x="9942500" y="4209950"/>
            <a:ext cx="882900" cy="955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650" y="2552688"/>
            <a:ext cx="53721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WWW adresa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"tel"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https://developer.mozilla.org/en-US/docs/Web/HTML/Element/input/tel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25" y="2562225"/>
            <a:ext cx="53721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725" y="1587250"/>
            <a:ext cx="5215154" cy="39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Telefon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"date"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786350" y="5927450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https://developer.mozilla.org/en-US/docs/Web/HTML/Element/input/date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50" y="2517750"/>
            <a:ext cx="3336301" cy="3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Datum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"datetime-local"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786350" y="5927450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https://developer.mozilla.org/en-US/docs/Web/HTML/Element/input/datetime-local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650" y="2784500"/>
            <a:ext cx="59531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Datum a čas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https://developer.mozilla.org/en-US/docs/Web/HTML/Element/input/password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650" y="2610525"/>
            <a:ext cx="539115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Heslo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"hidden"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https://developer.mozilla.org/en-US/docs/Web/HTML/Element/input/hidden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450" y="2692525"/>
            <a:ext cx="2781300" cy="80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0"/>
          <p:cNvCxnSpPr/>
          <p:nvPr/>
        </p:nvCxnSpPr>
        <p:spPr>
          <a:xfrm rot="10800000">
            <a:off x="1403175" y="3774500"/>
            <a:ext cx="1366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Skryté pole</a:t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5752825" y="2832000"/>
            <a:ext cx="52593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Používá se, když potřebujeme zároveň s ostatními daty formuláře odeslat i nějaké další údaje, které uživatel nemá nebo nepotřebuje vidět.</a:t>
            </a:r>
            <a:b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</a:br>
            <a:b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To mohou být např. údaje, které aplikace používá pro rozpoznání uživatele, určitá nastavení, apod.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Víceřádkové textové pole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… 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/textarea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Víceřádkové textové pole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75" y="2546525"/>
            <a:ext cx="6586001" cy="27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1107925" y="58669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https://developer.mozilla.org/en-US/docs/Web/HTML/Element/textarea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adresa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adresa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rows=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"5"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cols=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"20"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maxlength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"300"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placeholder=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křestní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jméno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autofocus disabled </a:t>
            </a:r>
            <a:r>
              <a:rPr lang="en-US" sz="24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required&gt;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Mezi</a:t>
            </a:r>
            <a:r>
              <a:rPr lang="en-US" sz="24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značkami</a:t>
            </a:r>
            <a:r>
              <a:rPr lang="en-US" sz="24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je </a:t>
            </a:r>
            <a:r>
              <a:rPr lang="en-US" sz="24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výchozí</a:t>
            </a:r>
            <a:r>
              <a:rPr lang="en-US" sz="24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obsah</a:t>
            </a:r>
            <a:r>
              <a:rPr lang="en-US" sz="24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pole.</a:t>
            </a:r>
            <a:endParaRPr sz="2400" b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Víceřádkové textové pole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8019300" y="13632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43"/>
          <p:cNvCxnSpPr/>
          <p:nvPr/>
        </p:nvCxnSpPr>
        <p:spPr>
          <a:xfrm rot="10800000">
            <a:off x="4937300" y="15688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43"/>
          <p:cNvSpPr txBox="1"/>
          <p:nvPr/>
        </p:nvSpPr>
        <p:spPr>
          <a:xfrm>
            <a:off x="8019300" y="180755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6" name="Google Shape;316;p43"/>
          <p:cNvCxnSpPr/>
          <p:nvPr/>
        </p:nvCxnSpPr>
        <p:spPr>
          <a:xfrm rot="10800000">
            <a:off x="4937300" y="201320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43"/>
          <p:cNvSpPr txBox="1"/>
          <p:nvPr/>
        </p:nvSpPr>
        <p:spPr>
          <a:xfrm>
            <a:off x="8019300" y="22519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počet řádků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8" name="Google Shape;318;p43"/>
          <p:cNvCxnSpPr/>
          <p:nvPr/>
        </p:nvCxnSpPr>
        <p:spPr>
          <a:xfrm rot="10800000">
            <a:off x="4937300" y="24575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43"/>
          <p:cNvSpPr txBox="1"/>
          <p:nvPr/>
        </p:nvSpPr>
        <p:spPr>
          <a:xfrm>
            <a:off x="8019300" y="26632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počet písmen na řádek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0" name="Google Shape;320;p43"/>
          <p:cNvCxnSpPr/>
          <p:nvPr/>
        </p:nvCxnSpPr>
        <p:spPr>
          <a:xfrm rot="10800000">
            <a:off x="4937300" y="28688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43"/>
          <p:cNvSpPr txBox="1"/>
          <p:nvPr/>
        </p:nvSpPr>
        <p:spPr>
          <a:xfrm>
            <a:off x="8019300" y="30745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maximální délka textu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2" name="Google Shape;322;p43"/>
          <p:cNvCxnSpPr/>
          <p:nvPr/>
        </p:nvCxnSpPr>
        <p:spPr>
          <a:xfrm rot="10800000">
            <a:off x="5703500" y="3280150"/>
            <a:ext cx="21102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43"/>
          <p:cNvSpPr txBox="1"/>
          <p:nvPr/>
        </p:nvSpPr>
        <p:spPr>
          <a:xfrm>
            <a:off x="8019300" y="34858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nápověda, když je pole prázdné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4" name="Google Shape;324;p43"/>
          <p:cNvCxnSpPr/>
          <p:nvPr/>
        </p:nvCxnSpPr>
        <p:spPr>
          <a:xfrm rot="10800000">
            <a:off x="7241900" y="3691450"/>
            <a:ext cx="5718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interaktivní prvky, kam může uživatel vyplnit text, zaškrtnout volbu, vybrat jednu z možností, apod.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my se zabýváme pouze </a:t>
            </a:r>
            <a:r>
              <a:rPr lang="en-US" b="1">
                <a:solidFill>
                  <a:srgbClr val="000000"/>
                </a:solidFill>
              </a:rPr>
              <a:t>front-endovou</a:t>
            </a:r>
            <a:r>
              <a:rPr lang="en-US">
                <a:solidFill>
                  <a:srgbClr val="000000"/>
                </a:solidFill>
              </a:rPr>
              <a:t> částí - tj. kódujeme formuláře v HTML, ale neřešíme příjem dat a  jejich zpracování na serveru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lze s nimi pracovat i v JavaScriptu (→ kurz JavaScript 1)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Formuláře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Checkbox / Radio button</a:t>
            </a:r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Klikátka a přepínače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"checkbox"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4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US" sz="1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	type=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"checkbox"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souhlas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souhlas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value=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ano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checked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disabled required&gt;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Checkbox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8019300" y="28552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typ = textové pole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8" name="Google Shape;338;p45"/>
          <p:cNvCxnSpPr/>
          <p:nvPr/>
        </p:nvCxnSpPr>
        <p:spPr>
          <a:xfrm rot="10800000">
            <a:off x="4937300" y="30608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45"/>
          <p:cNvSpPr txBox="1"/>
          <p:nvPr/>
        </p:nvSpPr>
        <p:spPr>
          <a:xfrm>
            <a:off x="8019300" y="329955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p45"/>
          <p:cNvCxnSpPr/>
          <p:nvPr/>
        </p:nvCxnSpPr>
        <p:spPr>
          <a:xfrm rot="10800000">
            <a:off x="4937300" y="350520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45"/>
          <p:cNvSpPr txBox="1"/>
          <p:nvPr/>
        </p:nvSpPr>
        <p:spPr>
          <a:xfrm>
            <a:off x="8019300" y="37439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2" name="Google Shape;342;p45"/>
          <p:cNvCxnSpPr/>
          <p:nvPr/>
        </p:nvCxnSpPr>
        <p:spPr>
          <a:xfrm rot="10800000">
            <a:off x="4937300" y="39495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45"/>
          <p:cNvSpPr txBox="1"/>
          <p:nvPr/>
        </p:nvSpPr>
        <p:spPr>
          <a:xfrm>
            <a:off x="8019300" y="41552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jaká hodnota se odešle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4" name="Google Shape;344;p45"/>
          <p:cNvCxnSpPr/>
          <p:nvPr/>
        </p:nvCxnSpPr>
        <p:spPr>
          <a:xfrm rot="10800000">
            <a:off x="4971200" y="4360850"/>
            <a:ext cx="28425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45"/>
          <p:cNvSpPr txBox="1"/>
          <p:nvPr/>
        </p:nvSpPr>
        <p:spPr>
          <a:xfrm>
            <a:off x="8019300" y="45665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výchozí zaškrtnutí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6" name="Google Shape;346;p45"/>
          <p:cNvCxnSpPr/>
          <p:nvPr/>
        </p:nvCxnSpPr>
        <p:spPr>
          <a:xfrm rot="10800000">
            <a:off x="4937300" y="47721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45"/>
          <p:cNvSpPr txBox="1"/>
          <p:nvPr/>
        </p:nvSpPr>
        <p:spPr>
          <a:xfrm>
            <a:off x="1702225" y="58788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vypnuté pole</a:t>
            </a:r>
            <a:b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(neodesílá se)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8" name="Google Shape;348;p45"/>
          <p:cNvCxnSpPr/>
          <p:nvPr/>
        </p:nvCxnSpPr>
        <p:spPr>
          <a:xfrm rot="10800000">
            <a:off x="2992850" y="55947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45"/>
          <p:cNvSpPr txBox="1"/>
          <p:nvPr/>
        </p:nvSpPr>
        <p:spPr>
          <a:xfrm>
            <a:off x="4230250" y="5878850"/>
            <a:ext cx="3168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pole je povinné (není-li vypnutá validace formulářů)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0" name="Google Shape;350;p45"/>
          <p:cNvCxnSpPr/>
          <p:nvPr/>
        </p:nvCxnSpPr>
        <p:spPr>
          <a:xfrm rot="10800000">
            <a:off x="4520525" y="55947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Checkbox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https://developer.mozilla.org/en-US/docs/Web/HTML/Element/input/checkbox</a:t>
            </a:r>
            <a:endParaRPr sz="1800"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650" y="2724144"/>
            <a:ext cx="254317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"radio"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4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US" sz="1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	type=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"radio"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volba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"volba1"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value=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checked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disabled required&gt;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Radio button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8019300" y="28552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typ = textové pole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6" name="Google Shape;366;p47"/>
          <p:cNvCxnSpPr/>
          <p:nvPr/>
        </p:nvCxnSpPr>
        <p:spPr>
          <a:xfrm rot="10800000">
            <a:off x="4937300" y="30608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7"/>
          <p:cNvSpPr txBox="1"/>
          <p:nvPr/>
        </p:nvSpPr>
        <p:spPr>
          <a:xfrm>
            <a:off x="8019300" y="329955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8" name="Google Shape;368;p47"/>
          <p:cNvCxnSpPr/>
          <p:nvPr/>
        </p:nvCxnSpPr>
        <p:spPr>
          <a:xfrm rot="10800000">
            <a:off x="4937300" y="350520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7"/>
          <p:cNvSpPr txBox="1"/>
          <p:nvPr/>
        </p:nvSpPr>
        <p:spPr>
          <a:xfrm>
            <a:off x="8019300" y="37439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0" name="Google Shape;370;p47"/>
          <p:cNvCxnSpPr/>
          <p:nvPr/>
        </p:nvCxnSpPr>
        <p:spPr>
          <a:xfrm rot="10800000">
            <a:off x="4937300" y="39495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47"/>
          <p:cNvSpPr txBox="1"/>
          <p:nvPr/>
        </p:nvSpPr>
        <p:spPr>
          <a:xfrm>
            <a:off x="8019300" y="41552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jaká hodnota se odešle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2" name="Google Shape;372;p47"/>
          <p:cNvCxnSpPr/>
          <p:nvPr/>
        </p:nvCxnSpPr>
        <p:spPr>
          <a:xfrm rot="10800000">
            <a:off x="4971200" y="4360850"/>
            <a:ext cx="28425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" name="Google Shape;373;p47"/>
          <p:cNvSpPr txBox="1"/>
          <p:nvPr/>
        </p:nvSpPr>
        <p:spPr>
          <a:xfrm>
            <a:off x="8019300" y="4566500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výchozí zaškrtnutí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4" name="Google Shape;374;p47"/>
          <p:cNvCxnSpPr/>
          <p:nvPr/>
        </p:nvCxnSpPr>
        <p:spPr>
          <a:xfrm rot="10800000">
            <a:off x="4937300" y="4772150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Google Shape;375;p47"/>
          <p:cNvSpPr txBox="1"/>
          <p:nvPr/>
        </p:nvSpPr>
        <p:spPr>
          <a:xfrm>
            <a:off x="1702225" y="58788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vypnuté pole</a:t>
            </a:r>
            <a:b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(neodesílá se)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6" name="Google Shape;376;p47"/>
          <p:cNvCxnSpPr/>
          <p:nvPr/>
        </p:nvCxnSpPr>
        <p:spPr>
          <a:xfrm rot="10800000">
            <a:off x="2992850" y="55947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47"/>
          <p:cNvSpPr txBox="1"/>
          <p:nvPr/>
        </p:nvSpPr>
        <p:spPr>
          <a:xfrm>
            <a:off x="4230250" y="5878850"/>
            <a:ext cx="3168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pole je povinné (není-li vypnutá validace formulářů)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8" name="Google Shape;378;p47"/>
          <p:cNvCxnSpPr/>
          <p:nvPr/>
        </p:nvCxnSpPr>
        <p:spPr>
          <a:xfrm rot="10800000">
            <a:off x="4520525" y="55947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"radio"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id=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"volba1"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"radio"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id=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"volba2"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"radio"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id=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"volba3"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value=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4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Radio button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https://developer.mozilla.org/en-US/docs/Web/HTML/Element/input/radio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48"/>
          <p:cNvSpPr txBox="1"/>
          <p:nvPr/>
        </p:nvSpPr>
        <p:spPr>
          <a:xfrm>
            <a:off x="4592950" y="3163425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stejné pro všechny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Google Shape;387;p48"/>
          <p:cNvCxnSpPr/>
          <p:nvPr/>
        </p:nvCxnSpPr>
        <p:spPr>
          <a:xfrm rot="10800000">
            <a:off x="5883575" y="2879325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48"/>
          <p:cNvSpPr txBox="1"/>
          <p:nvPr/>
        </p:nvSpPr>
        <p:spPr>
          <a:xfrm>
            <a:off x="7120975" y="3163425"/>
            <a:ext cx="3168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jiné pro každou možnost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9" name="Google Shape;389;p48"/>
          <p:cNvCxnSpPr/>
          <p:nvPr/>
        </p:nvCxnSpPr>
        <p:spPr>
          <a:xfrm rot="10800000">
            <a:off x="7411250" y="2879325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48"/>
          <p:cNvCxnSpPr/>
          <p:nvPr/>
        </p:nvCxnSpPr>
        <p:spPr>
          <a:xfrm rot="10800000" flipH="1">
            <a:off x="7508025" y="2772825"/>
            <a:ext cx="1836600" cy="3906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1" name="Google Shape;3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450" y="3092200"/>
            <a:ext cx="2680833" cy="24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Další prvky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/select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Roletka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50"/>
          <p:cNvSpPr txBox="1"/>
          <p:nvPr/>
        </p:nvSpPr>
        <p:spPr>
          <a:xfrm>
            <a:off x="1107925" y="58669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https://developer.mozilla.org/en-US/docs/Web/HTML/Element/select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650" y="2593825"/>
            <a:ext cx="3369149" cy="2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fieldset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legend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/legend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/fieldset</a:t>
            </a:r>
            <a:r>
              <a:rPr lang="en-US" sz="4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10" name="Google Shape;410;p5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Seskupení polí + legenda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1"/>
          <p:cNvSpPr txBox="1"/>
          <p:nvPr/>
        </p:nvSpPr>
        <p:spPr>
          <a:xfrm>
            <a:off x="1107925" y="58669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https://developer.mozilla.org/en-US/docs/Web/HTML/Element/fieldset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850" y="3994971"/>
            <a:ext cx="6620751" cy="14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každý “opravdový” formulář by měl být správně uzavřen do značek &lt;form&gt; … &lt;/form&gt;, které jsou nutné, pokud chceme formulář odesílat na server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když k formulářovým prvkům přistupujeme pouze JavaScriptem a nechceme formulář odesílat, není striktně vzato značka &lt;form&gt; nutná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Formuláře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Formulář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651400" y="1487825"/>
            <a:ext cx="97791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method=</a:t>
            </a:r>
            <a:r>
              <a:rPr lang="en-US" sz="36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action=</a:t>
            </a:r>
            <a:r>
              <a:rPr lang="en-US" sz="36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/form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9"/>
          <p:cNvSpPr txBox="1"/>
          <p:nvPr/>
        </p:nvSpPr>
        <p:spPr>
          <a:xfrm>
            <a:off x="1658450" y="4151025"/>
            <a:ext cx="94947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Metoda, která se použije k odeslání dat na server.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data se zakódují viditelně do URL, tj. vidíme je přímo v adresním řádku prohlížeče</a:t>
            </a:r>
            <a:b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post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data se odešlou “skrytě” v těle požadavku a normální uživatel je nevidí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Pozor, to neznamená, že je to bezpečné. Data jsou stále posílána v otevřené podobě a jdou jednoduše odposlechnout, jen nejsou vidět na první pohled.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" name="Google Shape;78;p19"/>
          <p:cNvCxnSpPr/>
          <p:nvPr/>
        </p:nvCxnSpPr>
        <p:spPr>
          <a:xfrm rot="10800000">
            <a:off x="4624050" y="2397175"/>
            <a:ext cx="0" cy="16329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9"/>
          <p:cNvSpPr txBox="1"/>
          <p:nvPr/>
        </p:nvSpPr>
        <p:spPr>
          <a:xfrm>
            <a:off x="7211175" y="3010825"/>
            <a:ext cx="43776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Adresa na serveru, kam se obsah formuláře odešle - např. https://czechitas.cz/registrace.php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" name="Google Shape;80;p19"/>
          <p:cNvCxnSpPr/>
          <p:nvPr/>
        </p:nvCxnSpPr>
        <p:spPr>
          <a:xfrm rot="10800000">
            <a:off x="7900175" y="2476600"/>
            <a:ext cx="0" cy="4407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Textová pole a popisky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pro spoustu formulářových prvků se používá jedna společná značka </a:t>
            </a:r>
            <a:r>
              <a:rPr lang="en-US">
                <a:solidFill>
                  <a:schemeClr val="accent1"/>
                </a:solidFill>
              </a:rPr>
              <a:t>&lt;input&gt;</a:t>
            </a:r>
            <a:r>
              <a:rPr lang="en-US">
                <a:solidFill>
                  <a:srgbClr val="000000"/>
                </a:solidFill>
              </a:rPr>
              <a:t>, která se liší pouze hodnotou atributu type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jde pomocí ní vyrobit: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textové pole - text, email, číslo, apod.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skryté pole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tlačítko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checkbox (zaškrtávací pole)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radio button (přepínač)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rozsah (tahátko)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apod.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Formulářové prvky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4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en-US" sz="48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48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4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	type=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name=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jmeno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id=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jmeno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4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maxlength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"10"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value=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"Jana"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placeholder=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křestní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jméno</a:t>
            </a: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b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autofocus 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disabled </a:t>
            </a:r>
            <a:r>
              <a:rPr lang="en-US" sz="24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required&gt;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Textové pole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8019300" y="2377175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typ = textové pole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" name="Google Shape;99;p22"/>
          <p:cNvCxnSpPr/>
          <p:nvPr/>
        </p:nvCxnSpPr>
        <p:spPr>
          <a:xfrm rot="10800000">
            <a:off x="4937300" y="2582825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22"/>
          <p:cNvSpPr txBox="1"/>
          <p:nvPr/>
        </p:nvSpPr>
        <p:spPr>
          <a:xfrm>
            <a:off x="8019300" y="2821525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název pole při odeslání na server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22"/>
          <p:cNvCxnSpPr/>
          <p:nvPr/>
        </p:nvCxnSpPr>
        <p:spPr>
          <a:xfrm rot="10800000">
            <a:off x="4937300" y="3027175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22"/>
          <p:cNvSpPr txBox="1"/>
          <p:nvPr/>
        </p:nvSpPr>
        <p:spPr>
          <a:xfrm>
            <a:off x="8019300" y="3265875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id pole (pro label a javascript)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22"/>
          <p:cNvCxnSpPr/>
          <p:nvPr/>
        </p:nvCxnSpPr>
        <p:spPr>
          <a:xfrm rot="10800000">
            <a:off x="4937300" y="3471525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22"/>
          <p:cNvSpPr txBox="1"/>
          <p:nvPr/>
        </p:nvSpPr>
        <p:spPr>
          <a:xfrm>
            <a:off x="8019300" y="3677175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maximální délka textu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22"/>
          <p:cNvCxnSpPr/>
          <p:nvPr/>
        </p:nvCxnSpPr>
        <p:spPr>
          <a:xfrm rot="10800000">
            <a:off x="4937300" y="3882825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22"/>
          <p:cNvSpPr txBox="1"/>
          <p:nvPr/>
        </p:nvSpPr>
        <p:spPr>
          <a:xfrm>
            <a:off x="8019300" y="4088475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předvyplněná hodnota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22"/>
          <p:cNvCxnSpPr/>
          <p:nvPr/>
        </p:nvCxnSpPr>
        <p:spPr>
          <a:xfrm rot="10800000">
            <a:off x="4937300" y="4294125"/>
            <a:ext cx="28764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22"/>
          <p:cNvSpPr txBox="1"/>
          <p:nvPr/>
        </p:nvSpPr>
        <p:spPr>
          <a:xfrm>
            <a:off x="8019300" y="4499775"/>
            <a:ext cx="3891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nápověda, když je pole prázdné</a:t>
            </a:r>
            <a:endParaRPr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9" name="Google Shape;109;p22"/>
          <p:cNvCxnSpPr/>
          <p:nvPr/>
        </p:nvCxnSpPr>
        <p:spPr>
          <a:xfrm rot="10800000">
            <a:off x="7241900" y="4705425"/>
            <a:ext cx="5718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22"/>
          <p:cNvSpPr txBox="1"/>
          <p:nvPr/>
        </p:nvSpPr>
        <p:spPr>
          <a:xfrm>
            <a:off x="398425" y="57363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jedno pole na stránce může být automaticky zaostřené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p22"/>
          <p:cNvCxnSpPr/>
          <p:nvPr/>
        </p:nvCxnSpPr>
        <p:spPr>
          <a:xfrm rot="10800000">
            <a:off x="2551375" y="54522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22"/>
          <p:cNvSpPr txBox="1"/>
          <p:nvPr/>
        </p:nvSpPr>
        <p:spPr>
          <a:xfrm>
            <a:off x="2942000" y="57363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vypnuté pole</a:t>
            </a:r>
            <a:b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(neodesílá se)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" name="Google Shape;113;p22"/>
          <p:cNvCxnSpPr/>
          <p:nvPr/>
        </p:nvCxnSpPr>
        <p:spPr>
          <a:xfrm rot="10800000">
            <a:off x="4232625" y="54522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22"/>
          <p:cNvSpPr txBox="1"/>
          <p:nvPr/>
        </p:nvSpPr>
        <p:spPr>
          <a:xfrm>
            <a:off x="7076250" y="5736350"/>
            <a:ext cx="3168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pole je povinné (není-li vypnutá validace formulářů)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22"/>
          <p:cNvCxnSpPr/>
          <p:nvPr/>
        </p:nvCxnSpPr>
        <p:spPr>
          <a:xfrm rot="10800000">
            <a:off x="7366525" y="54522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2"/>
          <p:cNvSpPr txBox="1"/>
          <p:nvPr/>
        </p:nvSpPr>
        <p:spPr>
          <a:xfrm>
            <a:off x="4535750" y="5736350"/>
            <a:ext cx="2612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nejde měnit</a:t>
            </a:r>
            <a:b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(ale odesílá se)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" name="Google Shape;117;p22"/>
          <p:cNvCxnSpPr/>
          <p:nvPr/>
        </p:nvCxnSpPr>
        <p:spPr>
          <a:xfrm rot="10800000">
            <a:off x="5826375" y="545225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Textové pole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50" y="2148750"/>
            <a:ext cx="58293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786350" y="5637175"/>
            <a:ext cx="10970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https://developer.mozilla.org/en-US/docs/Web/HTML/Element/input/text</a:t>
            </a:r>
            <a:endParaRPr sz="18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725" y="1587244"/>
            <a:ext cx="4804975" cy="398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1632</Words>
  <Application>Microsoft Office PowerPoint</Application>
  <PresentationFormat>Širokoúhlá obrazovka</PresentationFormat>
  <Paragraphs>167</Paragraphs>
  <Slides>37</Slides>
  <Notes>37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37</vt:i4>
      </vt:variant>
    </vt:vector>
  </HeadingPairs>
  <TitlesOfParts>
    <vt:vector size="45" baseType="lpstr">
      <vt:lpstr>Open Sans</vt:lpstr>
      <vt:lpstr>Consolas</vt:lpstr>
      <vt:lpstr>Amatic SC</vt:lpstr>
      <vt:lpstr>Calibri</vt:lpstr>
      <vt:lpstr>Roboto Mono Regular</vt:lpstr>
      <vt:lpstr>Open Sans Light</vt:lpstr>
      <vt:lpstr>Arial</vt:lpstr>
      <vt:lpstr>Motiv Office</vt:lpstr>
      <vt:lpstr>Formuláře </vt:lpstr>
      <vt:lpstr>Použití materiálů</vt:lpstr>
      <vt:lpstr>Formuláře</vt:lpstr>
      <vt:lpstr>Formuláře</vt:lpstr>
      <vt:lpstr>Formulář</vt:lpstr>
      <vt:lpstr>Textová pole a popisky</vt:lpstr>
      <vt:lpstr>Formulářové prvky</vt:lpstr>
      <vt:lpstr>Textové pole</vt:lpstr>
      <vt:lpstr>Textové pole</vt:lpstr>
      <vt:lpstr>Popisek formulářového prvku</vt:lpstr>
      <vt:lpstr>Popisek pole</vt:lpstr>
      <vt:lpstr>Popisek pole</vt:lpstr>
      <vt:lpstr>Tlačítko</vt:lpstr>
      <vt:lpstr>Tlačítko</vt:lpstr>
      <vt:lpstr>Tlačítko</vt:lpstr>
      <vt:lpstr>Tlačítko</vt:lpstr>
      <vt:lpstr>Další typy textových polí</vt:lpstr>
      <vt:lpstr>Číslo</vt:lpstr>
      <vt:lpstr>Číslo</vt:lpstr>
      <vt:lpstr>E-mail</vt:lpstr>
      <vt:lpstr>WWW adresa</vt:lpstr>
      <vt:lpstr>Telefon</vt:lpstr>
      <vt:lpstr>Datum</vt:lpstr>
      <vt:lpstr>Datum a čas</vt:lpstr>
      <vt:lpstr>Heslo</vt:lpstr>
      <vt:lpstr>Skryté pole</vt:lpstr>
      <vt:lpstr>Víceřádkové textové pole</vt:lpstr>
      <vt:lpstr>Víceřádkové textové pole</vt:lpstr>
      <vt:lpstr>Víceřádkové textové pole</vt:lpstr>
      <vt:lpstr>Checkbox / Radio button</vt:lpstr>
      <vt:lpstr>Checkbox</vt:lpstr>
      <vt:lpstr>Checkbox</vt:lpstr>
      <vt:lpstr>Radio button</vt:lpstr>
      <vt:lpstr>Radio button</vt:lpstr>
      <vt:lpstr>Další prvky</vt:lpstr>
      <vt:lpstr>Roletka</vt:lpstr>
      <vt:lpstr>Seskupení polí + legenda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Formuláře </dc:title>
  <cp:lastModifiedBy>Michal Kučera</cp:lastModifiedBy>
  <cp:revision>1</cp:revision>
  <dcterms:modified xsi:type="dcterms:W3CDTF">2020-12-07T18:10:41Z</dcterms:modified>
</cp:coreProperties>
</file>